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57" r:id="rId3"/>
    <p:sldMasterId id="2147483661" r:id="rId4"/>
    <p:sldMasterId id="2147483665" r:id="rId5"/>
    <p:sldMasterId id="2147483669" r:id="rId6"/>
  </p:sldMasterIdLst>
  <p:notesMasterIdLst>
    <p:notesMasterId r:id="rId68"/>
  </p:notesMasterIdLst>
  <p:handoutMasterIdLst>
    <p:handoutMasterId r:id="rId69"/>
  </p:handoutMasterIdLst>
  <p:sldIdLst>
    <p:sldId id="332" r:id="rId7"/>
    <p:sldId id="289" r:id="rId8"/>
    <p:sldId id="354" r:id="rId9"/>
    <p:sldId id="290" r:id="rId10"/>
    <p:sldId id="291" r:id="rId11"/>
    <p:sldId id="333" r:id="rId12"/>
    <p:sldId id="334" r:id="rId13"/>
    <p:sldId id="348" r:id="rId14"/>
    <p:sldId id="349" r:id="rId15"/>
    <p:sldId id="335" r:id="rId16"/>
    <p:sldId id="343" r:id="rId17"/>
    <p:sldId id="350" r:id="rId18"/>
    <p:sldId id="344" r:id="rId19"/>
    <p:sldId id="345" r:id="rId20"/>
    <p:sldId id="346" r:id="rId21"/>
    <p:sldId id="336" r:id="rId22"/>
    <p:sldId id="337" r:id="rId23"/>
    <p:sldId id="342" r:id="rId24"/>
    <p:sldId id="340" r:id="rId25"/>
    <p:sldId id="338" r:id="rId26"/>
    <p:sldId id="339" r:id="rId27"/>
    <p:sldId id="341" r:id="rId28"/>
    <p:sldId id="266" r:id="rId29"/>
    <p:sldId id="297" r:id="rId30"/>
    <p:sldId id="298" r:id="rId31"/>
    <p:sldId id="351" r:id="rId32"/>
    <p:sldId id="299" r:id="rId33"/>
    <p:sldId id="300" r:id="rId34"/>
    <p:sldId id="301" r:id="rId35"/>
    <p:sldId id="302" r:id="rId36"/>
    <p:sldId id="303" r:id="rId37"/>
    <p:sldId id="269" r:id="rId38"/>
    <p:sldId id="304" r:id="rId39"/>
    <p:sldId id="305" r:id="rId40"/>
    <p:sldId id="306" r:id="rId41"/>
    <p:sldId id="325" r:id="rId42"/>
    <p:sldId id="308" r:id="rId43"/>
    <p:sldId id="309" r:id="rId44"/>
    <p:sldId id="310" r:id="rId45"/>
    <p:sldId id="326" r:id="rId46"/>
    <p:sldId id="312" r:id="rId47"/>
    <p:sldId id="313" r:id="rId48"/>
    <p:sldId id="314" r:id="rId49"/>
    <p:sldId id="315" r:id="rId50"/>
    <p:sldId id="316" r:id="rId51"/>
    <p:sldId id="352" r:id="rId52"/>
    <p:sldId id="327" r:id="rId53"/>
    <p:sldId id="318" r:id="rId54"/>
    <p:sldId id="330" r:id="rId55"/>
    <p:sldId id="319" r:id="rId56"/>
    <p:sldId id="331" r:id="rId57"/>
    <p:sldId id="320" r:id="rId58"/>
    <p:sldId id="328" r:id="rId59"/>
    <p:sldId id="322" r:id="rId60"/>
    <p:sldId id="358" r:id="rId61"/>
    <p:sldId id="323" r:id="rId62"/>
    <p:sldId id="355" r:id="rId63"/>
    <p:sldId id="324" r:id="rId64"/>
    <p:sldId id="329" r:id="rId65"/>
    <p:sldId id="356" r:id="rId66"/>
    <p:sldId id="357"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84278" autoAdjust="0"/>
  </p:normalViewPr>
  <p:slideViewPr>
    <p:cSldViewPr>
      <p:cViewPr varScale="1">
        <p:scale>
          <a:sx n="83" d="100"/>
          <a:sy n="83" d="100"/>
        </p:scale>
        <p:origin x="2312"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8/2/16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8/2/16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8375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9340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294622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221566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23868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this. Internalize it. Memorize it. Do not forgot those keys.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94028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149740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457566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189448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47982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11846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652183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136275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62166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1527037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748157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087952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2396117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170760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smtClean="0"/>
              <a:t>To be quite frank. I am excited by the prospect of teaching. And I love the fact that this crowd is all students who are coming back to school. </a:t>
            </a:r>
          </a:p>
          <a:p>
            <a:endParaRPr lang="en-US" dirty="0" smtClean="0"/>
          </a:p>
          <a:p>
            <a:r>
              <a:rPr lang="en-US" dirty="0" smtClean="0"/>
              <a:t>I’ve seen people succeed</a:t>
            </a:r>
            <a:r>
              <a:rPr lang="en-US" baseline="0" dirty="0" smtClean="0"/>
              <a:t> in this program from all professional backgrounds and all levels of experience in web development. From someone who could barely type to someone who had spent a lot of time in technology project management. </a:t>
            </a:r>
          </a:p>
          <a:p>
            <a:endParaRPr lang="en-US" baseline="0" dirty="0" smtClean="0"/>
          </a:p>
          <a:p>
            <a:r>
              <a:rPr lang="en-US" baseline="0" dirty="0" smtClean="0"/>
              <a:t>Everyone can come here. And everyone can gain.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16946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22785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04179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 will tell you guys is this. I love doing this. </a:t>
            </a:r>
          </a:p>
          <a:p>
            <a:endParaRPr lang="en-US" baseline="0" dirty="0" smtClean="0"/>
          </a:p>
          <a:p>
            <a:r>
              <a:rPr lang="en-US" baseline="0" dirty="0" smtClean="0"/>
              <a:t>And why I love doing this is that it’s not about “coding” to me. It’s about opportunities. It’s about helping people reach out to their potential.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87749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91662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0890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00041"/>
            <a:ext cx="2270008" cy="381000"/>
          </a:xfrm>
        </p:spPr>
        <p:txBody>
          <a:bodyPr>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37140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0464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81090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5507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3.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4.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5.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6.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8/2/16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EE52C-C57E-4F0F-A2BF-0631F80C0991}" type="datetimeFigureOut">
              <a:rPr lang="en-US" smtClean="0"/>
              <a:t>8/2/16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4CA7C-A131-48E2-A815-9D8611D302DC}" type="slidenum">
              <a:rPr lang="en-US" smtClean="0"/>
              <a:t>‹#›</a:t>
            </a:fld>
            <a:endParaRPr lang="en-US"/>
          </a:p>
        </p:txBody>
      </p:sp>
    </p:spTree>
    <p:extLst>
      <p:ext uri="{BB962C8B-B14F-4D97-AF65-F5344CB8AC3E}">
        <p14:creationId xmlns:p14="http://schemas.microsoft.com/office/powerpoint/2010/main" val="1686849440"/>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github.com/afhaque/KeysToSucceed"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37.gif"/><Relationship Id="rId4" Type="http://schemas.openxmlformats.org/officeDocument/2006/relationships/hyperlink" Target="http://lmgtfy.com/?q=google+fu" TargetMode="Externa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Zen of Coding</a:t>
            </a:r>
            <a:endParaRPr lang="en-US" dirty="0"/>
          </a:p>
        </p:txBody>
      </p:sp>
      <p:sp>
        <p:nvSpPr>
          <p:cNvPr id="3" name="Text Placeholder 2"/>
          <p:cNvSpPr>
            <a:spLocks noGrp="1"/>
          </p:cNvSpPr>
          <p:nvPr>
            <p:ph type="body" sz="quarter" idx="11"/>
          </p:nvPr>
        </p:nvSpPr>
        <p:spPr/>
        <p:txBody>
          <a:bodyPr/>
          <a:lstStyle/>
          <a:p>
            <a:r>
              <a:rPr lang="en-US" dirty="0" smtClean="0"/>
              <a:t>August 2, 2016</a:t>
            </a:r>
            <a:endParaRPr lang="en-US" dirty="0"/>
          </a:p>
        </p:txBody>
      </p:sp>
      <p:sp>
        <p:nvSpPr>
          <p:cNvPr id="4" name="Text Placeholder 3"/>
          <p:cNvSpPr>
            <a:spLocks noGrp="1"/>
          </p:cNvSpPr>
          <p:nvPr>
            <p:ph type="body" sz="quarter" idx="10"/>
          </p:nvPr>
        </p:nvSpPr>
        <p:spPr/>
        <p:txBody>
          <a:bodyPr/>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Goals…</a:t>
            </a:r>
            <a:endParaRPr lang="en-US" dirty="0"/>
          </a:p>
        </p:txBody>
      </p:sp>
    </p:spTree>
    <p:extLst>
      <p:ext uri="{BB962C8B-B14F-4D97-AF65-F5344CB8AC3E}">
        <p14:creationId xmlns:p14="http://schemas.microsoft.com/office/powerpoint/2010/main" val="904497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446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9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 = Our Goal</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smtClean="0">
                <a:latin typeface="Arial" panose="020B0604020202020204" pitchFamily="34" charset="0"/>
                <a:ea typeface="Roboto" panose="02000000000000000000" pitchFamily="2" charset="0"/>
                <a:cs typeface="Arial" panose="020B0604020202020204" pitchFamily="34" charset="0"/>
              </a:rPr>
              <a:t>As an instructor,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I take your goal </a:t>
            </a:r>
            <a:r>
              <a:rPr lang="en-US" sz="3200" b="1" i="1" u="sng" dirty="0" smtClean="0">
                <a:latin typeface="Arial" panose="020B0604020202020204" pitchFamily="34" charset="0"/>
                <a:ea typeface="Roboto" panose="02000000000000000000" pitchFamily="2" charset="0"/>
                <a:cs typeface="Arial" panose="020B0604020202020204" pitchFamily="34" charset="0"/>
              </a:rPr>
              <a:t>extremely</a:t>
            </a:r>
            <a:r>
              <a:rPr lang="en-US" sz="3200" b="1" u="sng" dirty="0" smtClean="0">
                <a:latin typeface="Arial" panose="020B0604020202020204" pitchFamily="34" charset="0"/>
                <a:ea typeface="Roboto" panose="02000000000000000000" pitchFamily="2" charset="0"/>
                <a:cs typeface="Arial" panose="020B0604020202020204" pitchFamily="34" charset="0"/>
              </a:rPr>
              <a:t> seriously.</a:t>
            </a: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528178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Team</a:t>
            </a:r>
            <a:endParaRPr lang="en-US" dirty="0"/>
          </a:p>
        </p:txBody>
      </p:sp>
      <p:sp>
        <p:nvSpPr>
          <p:cNvPr id="3" name="Content Placeholder 2"/>
          <p:cNvSpPr txBox="1">
            <a:spLocks/>
          </p:cNvSpPr>
          <p:nvPr/>
        </p:nvSpPr>
        <p:spPr>
          <a:xfrm>
            <a:off x="289560" y="762000"/>
            <a:ext cx="8583814" cy="5334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smtClean="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smtClean="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smtClean="0">
                <a:latin typeface="Arial" panose="020B0604020202020204" pitchFamily="34" charset="0"/>
                <a:ea typeface="Roboto" panose="02000000000000000000" pitchFamily="2" charset="0"/>
                <a:cs typeface="Arial" panose="020B0604020202020204" pitchFamily="34" charset="0"/>
              </a:rPr>
              <a:t>100% of the way</a:t>
            </a:r>
            <a:r>
              <a:rPr lang="en-US" sz="2400" dirty="0" smtClean="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smtClean="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31292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54660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Keys To Success…</a:t>
            </a:r>
            <a:endParaRPr lang="en-US" dirty="0"/>
          </a:p>
        </p:txBody>
      </p:sp>
    </p:spTree>
    <p:extLst>
      <p:ext uri="{BB962C8B-B14F-4D97-AF65-F5344CB8AC3E}">
        <p14:creationId xmlns:p14="http://schemas.microsoft.com/office/powerpoint/2010/main" val="107650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is Everything!</a:t>
            </a:r>
            <a:endParaRPr lang="en-US" dirty="0"/>
          </a:p>
        </p:txBody>
      </p:sp>
      <p:pic>
        <p:nvPicPr>
          <p:cNvPr id="3" name="Picture 2"/>
          <p:cNvPicPr>
            <a:picLocks noChangeAspect="1"/>
          </p:cNvPicPr>
          <p:nvPr/>
        </p:nvPicPr>
        <p:blipFill>
          <a:blip r:embed="rId3"/>
          <a:stretch>
            <a:fillRect/>
          </a:stretch>
        </p:blipFill>
        <p:spPr>
          <a:xfrm>
            <a:off x="990600" y="838200"/>
            <a:ext cx="7086600" cy="4919751"/>
          </a:xfrm>
          <a:prstGeom prst="rect">
            <a:avLst/>
          </a:prstGeom>
          <a:ln>
            <a:solidFill>
              <a:schemeClr val="accent3">
                <a:lumMod val="40000"/>
                <a:lumOff val="60000"/>
              </a:schemeClr>
            </a:solidFill>
          </a:ln>
        </p:spPr>
      </p:pic>
      <p:sp>
        <p:nvSpPr>
          <p:cNvPr id="4" name="Rectangle 3"/>
          <p:cNvSpPr/>
          <p:nvPr/>
        </p:nvSpPr>
        <p:spPr>
          <a:xfrm>
            <a:off x="3703087" y="5940994"/>
            <a:ext cx="4621843" cy="646331"/>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hlinkClick r:id="rId4"/>
              </a:rPr>
              <a:t>https</a:t>
            </a:r>
            <a:r>
              <a:rPr lang="en-US" dirty="0">
                <a:latin typeface="Arial" panose="020B0604020202020204" pitchFamily="34" charset="0"/>
                <a:cs typeface="Arial" panose="020B0604020202020204" pitchFamily="34" charset="0"/>
                <a:hlinkClick r:id="rId4"/>
              </a:rPr>
              <a:t>://</a:t>
            </a:r>
            <a:r>
              <a:rPr lang="en-US" dirty="0" smtClean="0">
                <a:latin typeface="Arial" panose="020B0604020202020204" pitchFamily="34" charset="0"/>
                <a:cs typeface="Arial" panose="020B0604020202020204" pitchFamily="34" charset="0"/>
                <a:hlinkClick r:id="rId4"/>
              </a:rPr>
              <a:t>github.com/afhaque/KeysToSucceed</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Rectangle 5"/>
          <p:cNvSpPr/>
          <p:nvPr/>
        </p:nvSpPr>
        <p:spPr>
          <a:xfrm>
            <a:off x="838200" y="5940994"/>
            <a:ext cx="2864887"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Make Sure to Read This: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6205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This Guy…</a:t>
            </a:r>
            <a:endParaRPr lang="en-US" dirty="0"/>
          </a:p>
        </p:txBody>
      </p:sp>
      <p:pic>
        <p:nvPicPr>
          <p:cNvPr id="4098" name="Picture 2" descr="http://vignette1.wikia.nocookie.net/meme/images/8/81/Genius-meme.png/revision/latest?cb=20140626182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51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a:lstStyle/>
          <a:p>
            <a:r>
              <a:rPr lang="en-US" dirty="0" smtClean="0"/>
              <a:t>This Should Be You.</a:t>
            </a:r>
            <a:endParaRPr lang="en-US" dirty="0"/>
          </a:p>
        </p:txBody>
      </p:sp>
    </p:spTree>
    <p:extLst>
      <p:ext uri="{BB962C8B-B14F-4D97-AF65-F5344CB8AC3E}">
        <p14:creationId xmlns:p14="http://schemas.microsoft.com/office/powerpoint/2010/main" val="209391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Quick Introductions! (30 seconds)</a:t>
            </a:r>
            <a:endParaRPr lang="en-US" dirty="0"/>
          </a:p>
        </p:txBody>
      </p:sp>
      <p:sp>
        <p:nvSpPr>
          <p:cNvPr id="5" name="Shape 70"/>
          <p:cNvSpPr txBox="1">
            <a:spLocks/>
          </p:cNvSpPr>
          <p:nvPr/>
        </p:nvSpPr>
        <p:spPr>
          <a:xfrm>
            <a:off x="196850" y="8382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Name</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Where From?</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Background </a:t>
            </a:r>
            <a:r>
              <a:rPr lang="en" sz="3200" dirty="0">
                <a:latin typeface="Arial" panose="020B0604020202020204" pitchFamily="34" charset="0"/>
                <a:ea typeface="Roboto" pitchFamily="2" charset="0"/>
                <a:cs typeface="Arial" panose="020B0604020202020204" pitchFamily="34" charset="0"/>
              </a:rPr>
              <a:t>(Career, Education, Interests</a:t>
            </a:r>
            <a:r>
              <a:rPr lang="en" sz="3200" dirty="0" smtClean="0">
                <a:latin typeface="Arial" panose="020B0604020202020204" pitchFamily="34" charset="0"/>
                <a:ea typeface="Roboto" pitchFamily="2" charset="0"/>
                <a:cs typeface="Arial" panose="020B0604020202020204" pitchFamily="34" charset="0"/>
              </a:rPr>
              <a:t>)</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Why </a:t>
            </a:r>
            <a:r>
              <a:rPr lang="en" sz="3200" dirty="0">
                <a:latin typeface="Arial" panose="020B0604020202020204" pitchFamily="34" charset="0"/>
                <a:ea typeface="Roboto" pitchFamily="2" charset="0"/>
                <a:cs typeface="Arial" panose="020B0604020202020204" pitchFamily="34" charset="0"/>
              </a:rPr>
              <a:t>learn web development</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pic>
        <p:nvPicPr>
          <p:cNvPr id="6" name="Picture 4" descr="https://da8lb468m8h1w.cloudfront.net/v2/cpanel/7974012-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3657600"/>
            <a:ext cx="2738844" cy="273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48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75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1895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004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of Learning</a:t>
            </a:r>
            <a:endParaRPr lang="en-US" dirty="0"/>
          </a:p>
        </p:txBody>
      </p:sp>
    </p:spTree>
    <p:extLst>
      <p:ext uri="{BB962C8B-B14F-4D97-AF65-F5344CB8AC3E}">
        <p14:creationId xmlns:p14="http://schemas.microsoft.com/office/powerpoint/2010/main" val="1094745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#1 – The Great Confusion</a:t>
            </a:r>
            <a:endParaRPr lang="en-US" dirty="0"/>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#2 – The Great Doubt</a:t>
            </a:r>
            <a:endParaRPr lang="en-US" dirty="0"/>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39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Comes Easy…</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smtClean="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smtClean="0">
                <a:latin typeface="Arial" panose="020B0604020202020204" pitchFamily="34" charset="0"/>
                <a:ea typeface="Roboto" panose="02000000000000000000" pitchFamily="2" charset="0"/>
                <a:cs typeface="Arial" panose="020B0604020202020204" pitchFamily="34" charset="0"/>
              </a:rPr>
              <a:t>Learning Coding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smtClean="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smtClean="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smtClean="0">
                <a:latin typeface="Arial" panose="020B0604020202020204" pitchFamily="34" charset="0"/>
                <a:ea typeface="Roboto" panose="02000000000000000000" pitchFamily="2" charset="0"/>
                <a:cs typeface="Arial" panose="020B0604020202020204" pitchFamily="34" charset="0"/>
              </a:rPr>
              <a:t>CAN DO THIS</a:t>
            </a:r>
            <a:r>
              <a:rPr lang="en-US" sz="3200" dirty="0" smtClean="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“You can’t tell whether you’re learning something when you’re learning it—in fact, </a:t>
            </a:r>
            <a:r>
              <a:rPr lang="en-US" b="1" u="sng" dirty="0" smtClean="0">
                <a:latin typeface="Arial" panose="020B0604020202020204" pitchFamily="34" charset="0"/>
                <a:cs typeface="Arial" panose="020B0604020202020204" pitchFamily="34" charset="0"/>
              </a:rPr>
              <a:t>learning feels a lot more like frustration</a:t>
            </a:r>
            <a:r>
              <a:rPr lang="en-US" dirty="0" smtClean="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 Author of Write Modern Web Apps with the MEAN Stack: Mongo, Express, AngularJS, and Node.JS</a:t>
            </a:r>
            <a:endParaRPr lang="en-US" sz="1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Our All-Star TAs</a:t>
            </a:r>
            <a:endParaRPr lang="en-US" dirty="0"/>
          </a:p>
        </p:txBody>
      </p:sp>
      <p:pic>
        <p:nvPicPr>
          <p:cNvPr id="3" name="Picture 2"/>
          <p:cNvPicPr>
            <a:picLocks noChangeAspect="1"/>
          </p:cNvPicPr>
          <p:nvPr/>
        </p:nvPicPr>
        <p:blipFill>
          <a:blip r:embed="rId3"/>
          <a:stretch>
            <a:fillRect/>
          </a:stretch>
        </p:blipFill>
        <p:spPr>
          <a:xfrm>
            <a:off x="4875314" y="981075"/>
            <a:ext cx="4077383" cy="4095750"/>
          </a:xfrm>
          <a:prstGeom prst="rect">
            <a:avLst/>
          </a:prstGeom>
        </p:spPr>
      </p:pic>
      <p:pic>
        <p:nvPicPr>
          <p:cNvPr id="4" name="Picture 3"/>
          <p:cNvPicPr>
            <a:picLocks noChangeAspect="1"/>
          </p:cNvPicPr>
          <p:nvPr/>
        </p:nvPicPr>
        <p:blipFill>
          <a:blip r:embed="rId4"/>
          <a:stretch>
            <a:fillRect/>
          </a:stretch>
        </p:blipFill>
        <p:spPr>
          <a:xfrm>
            <a:off x="303998" y="981075"/>
            <a:ext cx="4181475" cy="4095750"/>
          </a:xfrm>
          <a:prstGeom prst="rect">
            <a:avLst/>
          </a:prstGeom>
        </p:spPr>
      </p:pic>
      <p:sp>
        <p:nvSpPr>
          <p:cNvPr id="7" name="Rectangle 6"/>
          <p:cNvSpPr/>
          <p:nvPr/>
        </p:nvSpPr>
        <p:spPr>
          <a:xfrm>
            <a:off x="184935" y="5257800"/>
            <a:ext cx="4419600" cy="461665"/>
          </a:xfrm>
          <a:prstGeom prst="rect">
            <a:avLst/>
          </a:prstGeom>
        </p:spPr>
        <p:txBody>
          <a:bodyPr wrap="square">
            <a:spAutoFit/>
          </a:bodyPr>
          <a:lstStyle/>
          <a:p>
            <a:pPr marL="228600" algn="ctr">
              <a:spcBef>
                <a:spcPts val="0"/>
              </a:spcBef>
            </a:pPr>
            <a:r>
              <a:rPr lang="en" sz="2400" b="1" i="1" dirty="0" smtClean="0">
                <a:latin typeface="Arial" panose="020B0604020202020204" pitchFamily="34" charset="0"/>
                <a:ea typeface="Roboto" panose="02000000000000000000" pitchFamily="2" charset="0"/>
                <a:cs typeface="Arial" panose="020B0604020202020204" pitchFamily="34" charset="0"/>
              </a:rPr>
              <a:t>Nate “The DJ” Hawley</a:t>
            </a:r>
            <a:endParaRPr lang="en" sz="2400" i="1" dirty="0">
              <a:latin typeface="Arial" panose="020B0604020202020204" pitchFamily="34" charset="0"/>
              <a:ea typeface="Roboto" panose="02000000000000000000" pitchFamily="2" charset="0"/>
              <a:cs typeface="Arial" panose="020B0604020202020204" pitchFamily="34" charset="0"/>
            </a:endParaRPr>
          </a:p>
        </p:txBody>
      </p:sp>
      <p:sp>
        <p:nvSpPr>
          <p:cNvPr id="8" name="Rectangle 7"/>
          <p:cNvSpPr/>
          <p:nvPr/>
        </p:nvSpPr>
        <p:spPr>
          <a:xfrm>
            <a:off x="4471035" y="5257800"/>
            <a:ext cx="4746468" cy="461665"/>
          </a:xfrm>
          <a:prstGeom prst="rect">
            <a:avLst/>
          </a:prstGeom>
        </p:spPr>
        <p:txBody>
          <a:bodyPr wrap="square">
            <a:spAutoFit/>
          </a:bodyPr>
          <a:lstStyle/>
          <a:p>
            <a:pPr marL="228600" algn="ctr">
              <a:spcBef>
                <a:spcPts val="0"/>
              </a:spcBef>
            </a:pPr>
            <a:r>
              <a:rPr lang="en" sz="2400" b="1" i="1" dirty="0" smtClean="0">
                <a:latin typeface="Arial" panose="020B0604020202020204" pitchFamily="34" charset="0"/>
                <a:ea typeface="Roboto" panose="02000000000000000000" pitchFamily="2" charset="0"/>
                <a:cs typeface="Arial" panose="020B0604020202020204" pitchFamily="34" charset="0"/>
              </a:rPr>
              <a:t>Will “Da Man” Vasquez</a:t>
            </a:r>
            <a:endParaRPr lang="en" sz="24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11792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smtClean="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Tree>
    <p:extLst>
      <p:ext uri="{BB962C8B-B14F-4D97-AF65-F5344CB8AC3E}">
        <p14:creationId xmlns:p14="http://schemas.microsoft.com/office/powerpoint/2010/main" val="352094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Schedule</a:t>
            </a:r>
            <a:endParaRPr lang="en-US" dirty="0"/>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347797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Schedule</a:t>
            </a:r>
            <a:endParaRPr lang="en-US" dirty="0"/>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smtClean="0">
                <a:solidFill>
                  <a:srgbClr val="C00000"/>
                </a:solidFill>
                <a:latin typeface="Arial" panose="020B0604020202020204" pitchFamily="34" charset="0"/>
                <a:cs typeface="Arial" panose="020B0604020202020204" pitchFamily="34" charset="0"/>
              </a:rPr>
              <a:t>The Super Important Stuff!!!</a:t>
            </a:r>
            <a:endParaRPr lang="en-US" sz="2800" b="1" u="sng" dirty="0">
              <a:solidFill>
                <a:srgbClr val="C00000"/>
              </a:solidFill>
              <a:latin typeface="Arial" panose="020B0604020202020204" pitchFamily="34" charset="0"/>
              <a:cs typeface="Arial" panose="020B0604020202020204" pitchFamily="34" charset="0"/>
            </a:endParaRPr>
          </a:p>
        </p:txBody>
      </p:sp>
      <p:sp>
        <p:nvSpPr>
          <p:cNvPr id="8" name="TextBox 7"/>
          <p:cNvSpPr txBox="1"/>
          <p:nvPr/>
        </p:nvSpPr>
        <p:spPr>
          <a:xfrm>
            <a:off x="4779502" y="5364612"/>
            <a:ext cx="3648243" cy="523220"/>
          </a:xfrm>
          <a:prstGeom prst="rect">
            <a:avLst/>
          </a:prstGeom>
          <a:noFill/>
        </p:spPr>
        <p:txBody>
          <a:bodyPr wrap="none" rtlCol="0">
            <a:spAutoFit/>
          </a:bodyPr>
          <a:lstStyle/>
          <a:p>
            <a:pPr algn="ctr"/>
            <a:r>
              <a:rPr lang="en-US" sz="2800" i="1" dirty="0" smtClean="0">
                <a:solidFill>
                  <a:srgbClr val="C00000"/>
                </a:solidFill>
                <a:latin typeface="Arial" panose="020B0604020202020204" pitchFamily="34" charset="0"/>
                <a:cs typeface="Arial" panose="020B0604020202020204" pitchFamily="34" charset="0"/>
              </a:rPr>
              <a:t>i.e. Always be coding!</a:t>
            </a:r>
            <a:endParaRPr lang="en-US" sz="2800"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267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Schedule</a:t>
            </a:r>
            <a:endParaRPr lang="en-US" dirty="0"/>
          </a:p>
        </p:txBody>
      </p:sp>
      <p:sp>
        <p:nvSpPr>
          <p:cNvPr id="9"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ea typeface="Roboto" pitchFamily="2" charset="0"/>
                <a:cs typeface="Arial" panose="020B0604020202020204" pitchFamily="34" charset="0"/>
              </a:rPr>
              <a:t>Students will get to know their classmates, Instructor, TA's, and Support Team.</a:t>
            </a:r>
          </a:p>
          <a:p>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Students will resolve any issues regarding pre-work and computer setup.</a:t>
            </a:r>
          </a:p>
          <a:p>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Students will understand the course structure.</a:t>
            </a:r>
          </a:p>
          <a:p>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Students will learn common Terminal (Mac) / </a:t>
            </a:r>
            <a:r>
              <a:rPr lang="en-US" sz="2200" dirty="0" err="1">
                <a:latin typeface="Arial" panose="020B0604020202020204" pitchFamily="34" charset="0"/>
                <a:ea typeface="Roboto" pitchFamily="2" charset="0"/>
                <a:cs typeface="Arial" panose="020B0604020202020204" pitchFamily="34" charset="0"/>
              </a:rPr>
              <a:t>Git</a:t>
            </a:r>
            <a:r>
              <a:rPr lang="en-US" sz="2200" dirty="0">
                <a:latin typeface="Arial" panose="020B0604020202020204" pitchFamily="34" charset="0"/>
                <a:ea typeface="Roboto" pitchFamily="2" charset="0"/>
                <a:cs typeface="Arial" panose="020B0604020202020204" pitchFamily="34" charset="0"/>
              </a:rPr>
              <a:t> Bash (Windows) commands to set up your file and folder structures. </a:t>
            </a:r>
          </a:p>
          <a:p>
            <a:pPr marL="0" indent="0">
              <a:buNone/>
            </a:pPr>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Students will be able to set up a basic HTML document.</a:t>
            </a:r>
          </a:p>
          <a:p>
            <a:endParaRPr lang="en-US" sz="2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03109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Pre-Work</a:t>
            </a:r>
            <a:endParaRPr lang="en-US" dirty="0"/>
          </a:p>
        </p:txBody>
      </p:sp>
    </p:spTree>
    <p:extLst>
      <p:ext uri="{BB962C8B-B14F-4D97-AF65-F5344CB8AC3E}">
        <p14:creationId xmlns:p14="http://schemas.microsoft.com/office/powerpoint/2010/main" val="233079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Checklist</a:t>
            </a:r>
            <a:endParaRPr lang="en-US" dirty="0"/>
          </a:p>
        </p:txBody>
      </p:sp>
      <p:sp>
        <p:nvSpPr>
          <p:cNvPr id="4" name="Shape 70"/>
          <p:cNvSpPr txBox="1">
            <a:spLocks/>
          </p:cNvSpPr>
          <p:nvPr/>
        </p:nvSpPr>
        <p:spPr>
          <a:xfrm>
            <a:off x="98425" y="747990"/>
            <a:ext cx="8947150" cy="53480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a:t>
            </a:r>
            <a:r>
              <a:rPr lang="en" sz="2800" dirty="0">
                <a:latin typeface="Arial" panose="020B0604020202020204" pitchFamily="34" charset="0"/>
                <a:ea typeface="Roboto" panose="02000000000000000000" pitchFamily="2" charset="0"/>
                <a:cs typeface="Arial" panose="020B0604020202020204" pitchFamily="34" charset="0"/>
              </a:rPr>
              <a:t>for Version </a:t>
            </a:r>
            <a:r>
              <a:rPr lang="en" sz="2800" dirty="0" smtClean="0">
                <a:latin typeface="Arial" panose="020B0604020202020204" pitchFamily="34" charset="0"/>
                <a:ea typeface="Roboto" panose="02000000000000000000" pitchFamily="2" charset="0"/>
                <a:cs typeface="Arial" panose="020B0604020202020204" pitchFamily="34" charset="0"/>
              </a:rPr>
              <a:t>Control</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Google Chrome</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And we’ll quickly install the below:</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Heroku Toolbelt</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Node.js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Checklist</a:t>
            </a:r>
            <a:endParaRPr lang="en-US" dirty="0"/>
          </a:p>
        </p:txBody>
      </p:sp>
      <p:sp>
        <p:nvSpPr>
          <p:cNvPr id="5"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You </a:t>
            </a:r>
            <a:r>
              <a:rPr lang="en" sz="2800" dirty="0">
                <a:latin typeface="Arial" panose="020B0604020202020204" pitchFamily="34" charset="0"/>
                <a:ea typeface="Roboto" panose="02000000000000000000" pitchFamily="2" charset="0"/>
                <a:cs typeface="Arial" panose="020B0604020202020204" pitchFamily="34" charset="0"/>
              </a:rPr>
              <a:t>should also </a:t>
            </a:r>
            <a:r>
              <a:rPr lang="en" sz="2800" dirty="0" smtClean="0">
                <a:latin typeface="Arial" panose="020B0604020202020204" pitchFamily="34" charset="0"/>
                <a:ea typeface="Roboto" panose="02000000000000000000" pitchFamily="2" charset="0"/>
                <a:cs typeface="Arial" panose="020B0604020202020204" pitchFamily="34" charset="0"/>
              </a:rPr>
              <a:t>now have accounts for:</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GitHub (with </a:t>
            </a:r>
            <a:r>
              <a:rPr lang="en" sz="2800" dirty="0">
                <a:latin typeface="Arial" panose="020B0604020202020204" pitchFamily="34" charset="0"/>
                <a:ea typeface="Roboto" panose="02000000000000000000" pitchFamily="2" charset="0"/>
                <a:cs typeface="Arial" panose="020B0604020202020204" pitchFamily="34" charset="0"/>
              </a:rPr>
              <a:t>SSH </a:t>
            </a:r>
            <a:r>
              <a:rPr lang="en" sz="2800" dirty="0" smtClean="0">
                <a:latin typeface="Arial" panose="020B0604020202020204" pitchFamily="34" charset="0"/>
                <a:ea typeface="Roboto" panose="02000000000000000000" pitchFamily="2" charset="0"/>
                <a:cs typeface="Arial" panose="020B0604020202020204" pitchFamily="34" charset="0"/>
              </a:rPr>
              <a:t>Integration)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Twitter</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p:sp>
        <p:nvSpPr>
          <p:cNvPr id="4"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Let’s do some quick checks of the following</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Heroku Check</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 … ?</a:t>
            </a:r>
            <a:endParaRPr lang="en-US" dirty="0"/>
          </a:p>
        </p:txBody>
      </p:sp>
      <p:sp>
        <p:nvSpPr>
          <p:cNvPr id="9" name="Shape 70"/>
          <p:cNvSpPr txBox="1">
            <a:spLocks/>
          </p:cNvSpPr>
          <p:nvPr/>
        </p:nvSpPr>
        <p:spPr>
          <a:xfrm>
            <a:off x="196850" y="7606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b="1" u="sng" dirty="0" smtClean="0">
                <a:latin typeface="Arial" panose="020B0604020202020204" pitchFamily="34" charset="0"/>
                <a:ea typeface="Roboto" panose="02000000000000000000" pitchFamily="2" charset="0"/>
                <a:cs typeface="Arial" panose="020B0604020202020204" pitchFamily="34" charset="0"/>
              </a:rPr>
              <a:t>Ahmed Haque</a:t>
            </a:r>
          </a:p>
          <a:p>
            <a:pPr marL="228600" indent="0">
              <a:spcBef>
                <a:spcPts val="0"/>
              </a:spcBef>
              <a:buNone/>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Curriculum Director for Rutgers Coding Bootcamp </a:t>
            </a:r>
            <a:r>
              <a:rPr lang="en" sz="1600" dirty="0" smtClean="0">
                <a:latin typeface="Arial" panose="020B0604020202020204" pitchFamily="34" charset="0"/>
                <a:ea typeface="Roboto" panose="02000000000000000000" pitchFamily="2" charset="0"/>
                <a:cs typeface="Arial" panose="020B0604020202020204" pitchFamily="34" charset="0"/>
              </a:rPr>
              <a:t>(i.e. I make the misery)</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PhD Candidate in Bioengineering from Rice U.</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Over 8 years coding, </a:t>
            </a:r>
            <a:r>
              <a:rPr lang="en" sz="1500" dirty="0" smtClean="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429000" y="4384557"/>
            <a:ext cx="5726741" cy="1477328"/>
          </a:xfrm>
          <a:prstGeom prst="rect">
            <a:avLst/>
          </a:prstGeom>
        </p:spPr>
        <p:txBody>
          <a:bodyPr wrap="square">
            <a:spAutoFit/>
          </a:bodyPr>
          <a:lstStyle/>
          <a:p>
            <a:pPr marL="685800" indent="-457200">
              <a:spcBef>
                <a:spcPts val="0"/>
              </a:spcBef>
              <a:buFont typeface="Arial" panose="020B0604020202020204" pitchFamily="34" charset="0"/>
              <a:buChar char="•"/>
            </a:pPr>
            <a:r>
              <a:rPr lang="en" sz="3000" i="1" dirty="0" smtClean="0">
                <a:latin typeface="Arial" panose="020B0604020202020204" pitchFamily="34" charset="0"/>
                <a:ea typeface="Roboto" panose="02000000000000000000" pitchFamily="2" charset="0"/>
                <a:cs typeface="Arial" panose="020B0604020202020204" pitchFamily="34" charset="0"/>
              </a:rPr>
              <a:t>LOVES</a:t>
            </a:r>
            <a:r>
              <a:rPr lang="en" sz="3000" dirty="0" smtClean="0">
                <a:latin typeface="Arial" panose="020B0604020202020204" pitchFamily="34" charset="0"/>
                <a:ea typeface="Roboto" panose="02000000000000000000" pitchFamily="2" charset="0"/>
                <a:cs typeface="Arial" panose="020B0604020202020204" pitchFamily="34" charset="0"/>
              </a:rPr>
              <a:t> teaching</a:t>
            </a:r>
          </a:p>
          <a:p>
            <a:pPr marL="685800" indent="-457200">
              <a:spcBef>
                <a:spcPts val="0"/>
              </a:spcBef>
              <a:buFont typeface="Arial" panose="020B0604020202020204" pitchFamily="34" charset="0"/>
              <a:buChar char="•"/>
            </a:pP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sz="3000" dirty="0" smtClean="0">
                <a:latin typeface="Arial" panose="020B0604020202020204" pitchFamily="34" charset="0"/>
                <a:ea typeface="Roboto" panose="02000000000000000000" pitchFamily="2" charset="0"/>
                <a:cs typeface="Arial" panose="020B0604020202020204" pitchFamily="34" charset="0"/>
              </a:rPr>
              <a:t>Also a Self-Help Junkie…</a:t>
            </a:r>
            <a:endParaRPr lang="en" sz="3000" dirty="0">
              <a:latin typeface="Arial" panose="020B0604020202020204" pitchFamily="34" charset="0"/>
              <a:ea typeface="Roboto" panose="02000000000000000000" pitchFamily="2" charset="0"/>
              <a:cs typeface="Arial" panose="020B0604020202020204" pitchFamily="34" charset="0"/>
            </a:endParaRPr>
          </a:p>
        </p:txBody>
      </p:sp>
      <p:pic>
        <p:nvPicPr>
          <p:cNvPr id="11" name="Picture 2" descr="https://da8lb468m8h1w.cloudfront.net/v2/cpanel/9386808-48452630_1-s1-v1.png?palette=1"/>
          <p:cNvPicPr>
            <a:picLocks noChangeAspect="1" noChangeArrowheads="1"/>
          </p:cNvPicPr>
          <p:nvPr/>
        </p:nvPicPr>
        <p:blipFill rotWithShape="1">
          <a:blip r:embed="rId3">
            <a:extLst>
              <a:ext uri="{28A0092B-C50C-407E-A947-70E740481C1C}">
                <a14:useLocalDpi xmlns:a14="http://schemas.microsoft.com/office/drawing/2010/main" val="0"/>
              </a:ext>
            </a:extLst>
          </a:blip>
          <a:srcRect b="9074"/>
          <a:stretch/>
        </p:blipFill>
        <p:spPr bwMode="auto">
          <a:xfrm>
            <a:off x="581038" y="4155191"/>
            <a:ext cx="2480191" cy="225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08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Modern Web</a:t>
            </a:r>
            <a:endParaRPr lang="en-US" dirty="0"/>
          </a:p>
        </p:txBody>
      </p:sp>
    </p:spTree>
    <p:extLst>
      <p:ext uri="{BB962C8B-B14F-4D97-AF65-F5344CB8AC3E}">
        <p14:creationId xmlns:p14="http://schemas.microsoft.com/office/powerpoint/2010/main" val="319526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“Magic” of YouTube</a:t>
            </a:r>
            <a:endParaRPr lang="en-US" dirty="0"/>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there’s a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constant back-and-forth communication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between two key components: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visuals displayed on the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be Learning…</a:t>
            </a:r>
            <a:endParaRPr lang="en-US" dirty="0"/>
          </a:p>
        </p:txBody>
      </p:sp>
      <p:sp>
        <p:nvSpPr>
          <p:cNvPr id="55"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JavaScript</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jQuery</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SEO</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6"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err="1" smtClean="0">
                <a:latin typeface="Arial" panose="020B0604020202020204" pitchFamily="34" charset="0"/>
                <a:ea typeface="Roboto" panose="02000000000000000000" pitchFamily="2" charset="0"/>
                <a:cs typeface="Arial" panose="020B0604020202020204" pitchFamily="34" charset="0"/>
              </a:rPr>
              <a:t>Heroku</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GitHub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7" name="Shape 70"/>
          <p:cNvSpPr txBox="1">
            <a:spLocks/>
          </p:cNvSpPr>
          <p:nvPr/>
        </p:nvSpPr>
        <p:spPr>
          <a:xfrm>
            <a:off x="0" y="3754837"/>
            <a:ext cx="3962401"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Real Time </a:t>
            </a:r>
            <a:r>
              <a:rPr lang="en" sz="2000" dirty="0" smtClean="0">
                <a:latin typeface="Arial" panose="020B0604020202020204" pitchFamily="34" charset="0"/>
                <a:ea typeface="Roboto" panose="02000000000000000000" pitchFamily="2" charset="0"/>
                <a:cs typeface="Arial" panose="020B0604020202020204" pitchFamily="34" charset="0"/>
              </a:rPr>
              <a:t>Cloud </a:t>
            </a:r>
            <a:r>
              <a:rPr lang="en-US" sz="2000" dirty="0" smtClean="0">
                <a:latin typeface="Arial" panose="020B0604020202020204" pitchFamily="34" charset="0"/>
                <a:ea typeface="Roboto" panose="02000000000000000000" pitchFamily="2" charset="0"/>
                <a:cs typeface="Arial" panose="020B0604020202020204" pitchFamily="34" charset="0"/>
              </a:rPr>
              <a:t>Database </a:t>
            </a:r>
            <a:r>
              <a:rPr lang="en" sz="2000" dirty="0" smtClean="0">
                <a:latin typeface="Arial" panose="020B0604020202020204" pitchFamily="34" charset="0"/>
                <a:ea typeface="Roboto" panose="02000000000000000000" pitchFamily="2" charset="0"/>
                <a:cs typeface="Arial" panose="020B0604020202020204" pitchFamily="34" charset="0"/>
              </a:rPr>
              <a:t>via </a:t>
            </a:r>
            <a:r>
              <a:rPr lang="en-US" sz="2000" dirty="0" smtClean="0">
                <a:latin typeface="Arial" panose="020B0604020202020204" pitchFamily="34" charset="0"/>
                <a:ea typeface="Roboto" panose="02000000000000000000" pitchFamily="2" charset="0"/>
                <a:cs typeface="Arial" panose="020B0604020202020204" pitchFamily="34" charset="0"/>
              </a:rPr>
              <a:t>Firebase</a:t>
            </a:r>
            <a:endParaRPr lang="en" sz="2000" dirty="0" smtClean="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err="1" smtClean="0">
                <a:latin typeface="Arial" panose="020B0604020202020204" pitchFamily="34" charset="0"/>
                <a:ea typeface="Roboto" panose="02000000000000000000" pitchFamily="2" charset="0"/>
                <a:cs typeface="Arial" panose="020B0604020202020204" pitchFamily="34" charset="0"/>
              </a:rPr>
              <a:t>Express.js</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User Authentication</a:t>
            </a: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ORM (</a:t>
            </a:r>
            <a:r>
              <a:rPr lang="en-US" sz="2000" dirty="0" err="1" smtClean="0">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p>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Meteor.js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MongoDB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0" name="Shape 70"/>
          <p:cNvSpPr txBox="1">
            <a:spLocks/>
          </p:cNvSpPr>
          <p:nvPr/>
        </p:nvSpPr>
        <p:spPr>
          <a:xfrm>
            <a:off x="5070750" y="4460435"/>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Design Patterns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1" name="Shape 70"/>
          <p:cNvSpPr txBox="1">
            <a:spLocks/>
          </p:cNvSpPr>
          <p:nvPr/>
        </p:nvSpPr>
        <p:spPr>
          <a:xfrm>
            <a:off x="464904" y="3349346"/>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API Interaction</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2"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Databases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3" name="Shape 70"/>
          <p:cNvSpPr txBox="1">
            <a:spLocks/>
          </p:cNvSpPr>
          <p:nvPr/>
        </p:nvSpPr>
        <p:spPr>
          <a:xfrm>
            <a:off x="5504959" y="4708441"/>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CS Fundamentals </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4"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Cutting Edge Development</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5" name="Shape 70"/>
          <p:cNvSpPr txBox="1">
            <a:spLocks/>
          </p:cNvSpPr>
          <p:nvPr/>
        </p:nvSpPr>
        <p:spPr>
          <a:xfrm>
            <a:off x="1676400" y="5867400"/>
            <a:ext cx="1773681"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fontAlgn="auto" latinLnBrk="0" hangingPunct="1">
              <a:lnSpc>
                <a:spcPct val="100000"/>
              </a:lnSpc>
              <a:spcBef>
                <a:spcPts val="0"/>
              </a:spcBef>
              <a:spcAft>
                <a:spcPts val="0"/>
              </a:spcAft>
              <a:buClrTx/>
              <a:buSzTx/>
              <a:buFontTx/>
              <a:buNone/>
              <a:tabLst/>
              <a:defRPr/>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The Browser</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7"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Dev Tools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8"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smtClean="0">
                <a:latin typeface="Arial" panose="020B0604020202020204" pitchFamily="34" charset="0"/>
                <a:ea typeface="Roboto" panose="02000000000000000000" pitchFamily="2" charset="0"/>
                <a:cs typeface="Arial" panose="020B0604020202020204" pitchFamily="34" charset="0"/>
              </a:rPr>
              <a:t>Server Side</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React.js</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smtClean="0"/>
              <a:t>Google Foo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46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a:t>
            </a:r>
            <a:r>
              <a:rPr lang="en-US" dirty="0" err="1" smtClean="0"/>
              <a:t>Crackin</a:t>
            </a:r>
            <a:r>
              <a:rPr lang="en-US" dirty="0" smtClean="0"/>
              <a:t>!</a:t>
            </a:r>
            <a:endParaRPr lang="en-US" dirty="0"/>
          </a:p>
        </p:txBody>
      </p:sp>
    </p:spTree>
    <p:extLst>
      <p:ext uri="{BB962C8B-B14F-4D97-AF65-F5344CB8AC3E}">
        <p14:creationId xmlns:p14="http://schemas.microsoft.com/office/powerpoint/2010/main" val="3729688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Console / Terminal</a:t>
            </a:r>
            <a:endParaRPr lang="en-US" dirty="0"/>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DEMO</a:t>
            </a:r>
            <a:endParaRPr lang="en-US" dirty="0"/>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smtClean="0">
                <a:latin typeface="Arial" panose="020B0604020202020204" pitchFamily="34" charset="0"/>
                <a:ea typeface="Roboto" panose="02000000000000000000" pitchFamily="2" charset="0"/>
                <a:cs typeface="Arial" panose="020B0604020202020204" pitchFamily="34" charset="0"/>
              </a:rPr>
              <a:t>Instructor: Demo </a:t>
            </a:r>
          </a:p>
          <a:p>
            <a:r>
              <a:rPr lang="en-US" sz="3600" i="1" dirty="0" smtClean="0">
                <a:latin typeface="Arial" panose="020B0604020202020204" pitchFamily="34" charset="0"/>
                <a:ea typeface="Roboto" panose="02000000000000000000" pitchFamily="2" charset="0"/>
                <a:cs typeface="Arial" panose="020B0604020202020204" pitchFamily="34" charset="0"/>
              </a:rPr>
              <a:t>(1-ConsoleCommands) </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30179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I’ve Worked On…</a:t>
            </a:r>
            <a:endParaRPr lang="en-US" dirty="0"/>
          </a:p>
        </p:txBody>
      </p:sp>
      <p:pic>
        <p:nvPicPr>
          <p:cNvPr id="1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5115" r="21221" b="3226"/>
          <a:stretch/>
        </p:blipFill>
        <p:spPr bwMode="auto">
          <a:xfrm>
            <a:off x="506671" y="2078434"/>
            <a:ext cx="3429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Group 19"/>
          <p:cNvGrpSpPr/>
          <p:nvPr/>
        </p:nvGrpSpPr>
        <p:grpSpPr>
          <a:xfrm>
            <a:off x="4283014" y="1905000"/>
            <a:ext cx="4454586" cy="4385470"/>
            <a:chOff x="4060853" y="968081"/>
            <a:chExt cx="4806922" cy="4732339"/>
          </a:xfrm>
        </p:grpSpPr>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4060853" y="968081"/>
              <a:ext cx="2427017" cy="4732338"/>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6512364" y="968082"/>
              <a:ext cx="2355411" cy="4732338"/>
            </a:xfrm>
            <a:prstGeom prst="rect">
              <a:avLst/>
            </a:prstGeom>
          </p:spPr>
        </p:pic>
      </p:grpSp>
      <p:grpSp>
        <p:nvGrpSpPr>
          <p:cNvPr id="23" name="Group 22"/>
          <p:cNvGrpSpPr/>
          <p:nvPr/>
        </p:nvGrpSpPr>
        <p:grpSpPr>
          <a:xfrm>
            <a:off x="5133839" y="933425"/>
            <a:ext cx="3705361" cy="822317"/>
            <a:chOff x="5342201" y="981821"/>
            <a:chExt cx="3692941" cy="822317"/>
          </a:xfrm>
        </p:grpSpPr>
        <p:sp>
          <p:nvSpPr>
            <p:cNvPr id="24" name="Rectangle 23"/>
            <p:cNvSpPr/>
            <p:nvPr/>
          </p:nvSpPr>
          <p:spPr>
            <a:xfrm>
              <a:off x="5342201" y="981821"/>
              <a:ext cx="3692941" cy="8223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p:cNvSpPr txBox="1"/>
            <p:nvPr/>
          </p:nvSpPr>
          <p:spPr>
            <a:xfrm>
              <a:off x="5342201" y="1101160"/>
              <a:ext cx="3692941" cy="553998"/>
            </a:xfrm>
            <a:prstGeom prst="rect">
              <a:avLst/>
            </a:prstGeom>
            <a:noFill/>
          </p:spPr>
          <p:txBody>
            <a:bodyPr wrap="square" rtlCol="0">
              <a:spAutoFit/>
            </a:bodyPr>
            <a:lstStyle/>
            <a:p>
              <a:pPr algn="ctr"/>
              <a:r>
                <a:rPr lang="en-US" sz="2800" b="1" dirty="0" smtClean="0">
                  <a:solidFill>
                    <a:schemeClr val="bg1"/>
                  </a:solidFill>
                  <a:latin typeface="Arial" panose="020B0604020202020204" pitchFamily="34" charset="0"/>
                  <a:ea typeface="Roboto" panose="02000000000000000000" pitchFamily="2" charset="0"/>
                  <a:cs typeface="Arial" panose="020B0604020202020204" pitchFamily="34" charset="0"/>
                </a:rPr>
                <a:t>Awesome Health</a:t>
              </a:r>
              <a:r>
                <a:rPr lang="en-US" sz="30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1500" b="1" dirty="0" smtClean="0">
                  <a:solidFill>
                    <a:schemeClr val="bg1"/>
                  </a:solidFill>
                  <a:latin typeface="Arial" panose="020B0604020202020204" pitchFamily="34" charset="0"/>
                  <a:ea typeface="Roboto" panose="02000000000000000000" pitchFamily="2" charset="0"/>
                  <a:cs typeface="Arial" panose="020B0604020202020204" pitchFamily="34" charset="0"/>
                </a:rPr>
                <a:t>(Yay!)</a:t>
              </a:r>
              <a:endParaRPr lang="en-US" sz="15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26" name="Rectangle 25"/>
          <p:cNvSpPr/>
          <p:nvPr/>
        </p:nvSpPr>
        <p:spPr>
          <a:xfrm>
            <a:off x="163024" y="1132311"/>
            <a:ext cx="1792705"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17413" y="1130135"/>
            <a:ext cx="1651459"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Biomarkers</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nvGrpSpPr>
          <p:cNvPr id="28" name="Group 27"/>
          <p:cNvGrpSpPr/>
          <p:nvPr/>
        </p:nvGrpSpPr>
        <p:grpSpPr>
          <a:xfrm>
            <a:off x="2489129" y="1129708"/>
            <a:ext cx="1792705" cy="400110"/>
            <a:chOff x="2819399" y="6042631"/>
            <a:chExt cx="3886201" cy="400110"/>
          </a:xfrm>
        </p:grpSpPr>
        <p:sp>
          <p:nvSpPr>
            <p:cNvPr id="29" name="Rectangle 28"/>
            <p:cNvSpPr/>
            <p:nvPr/>
          </p:nvSpPr>
          <p:spPr>
            <a:xfrm>
              <a:off x="2819399" y="6042631"/>
              <a:ext cx="3886201"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p:cNvSpPr txBox="1"/>
            <p:nvPr/>
          </p:nvSpPr>
          <p:spPr>
            <a:xfrm>
              <a:off x="3480140" y="6042631"/>
              <a:ext cx="2617513"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Coding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31" name="Plus 30"/>
          <p:cNvSpPr/>
          <p:nvPr/>
        </p:nvSpPr>
        <p:spPr>
          <a:xfrm>
            <a:off x="2043300" y="1147729"/>
            <a:ext cx="358257" cy="358257"/>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3" name="Equal 32"/>
          <p:cNvSpPr/>
          <p:nvPr/>
        </p:nvSpPr>
        <p:spPr>
          <a:xfrm>
            <a:off x="4470329" y="1103764"/>
            <a:ext cx="434693" cy="43469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185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r>
              <a:rPr lang="en-US" sz="2000" b="1" dirty="0" smtClean="0">
                <a:latin typeface="Arial" panose="020B0604020202020204" pitchFamily="34" charset="0"/>
                <a:ea typeface="Roboto" pitchFamily="2" charset="0"/>
                <a:cs typeface="Arial" panose="020B0604020202020204" pitchFamily="34" charset="0"/>
              </a:rPr>
              <a:t>:</a:t>
            </a:r>
            <a:endParaRPr lang="en-US" sz="2000" b="1" u="sng" dirty="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Make a folder on your desktop named code.</a:t>
            </a:r>
          </a:p>
          <a:p>
            <a:endParaRPr lang="en-US" sz="2000" b="1" dirty="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Put all of you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smtClean="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smtClean="0">
                <a:latin typeface="Arial" panose="020B0604020202020204" pitchFamily="34" charset="0"/>
                <a:ea typeface="Roboto" pitchFamily="2" charset="0"/>
                <a:cs typeface="Arial" panose="020B0604020202020204" pitchFamily="34" charset="0"/>
              </a:rPr>
              <a:t>Activity: </a:t>
            </a:r>
            <a:r>
              <a:rPr lang="en-US" dirty="0" smtClean="0">
                <a:latin typeface="Arial" panose="020B0604020202020204" pitchFamily="34" charset="0"/>
                <a:ea typeface="Roboto" pitchFamily="2" charset="0"/>
                <a:cs typeface="Arial" panose="020B0604020202020204" pitchFamily="34" charset="0"/>
              </a:rPr>
              <a:t>Get Situated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&gt; YOUR TURN!</a:t>
            </a:r>
            <a:endParaRPr lang="en-US" dirty="0"/>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rtlCol="0">
            <a:spAutoFit/>
          </a:bodyPr>
          <a:lstStyle/>
          <a:p>
            <a:r>
              <a:rPr lang="en-US" sz="2000" b="1" dirty="0" smtClean="0">
                <a:latin typeface="Arial" panose="020B0604020202020204" pitchFamily="34" charset="0"/>
                <a:ea typeface="Roboto" pitchFamily="2" charset="0"/>
                <a:cs typeface="Arial" panose="020B0604020202020204" pitchFamily="34" charset="0"/>
              </a:rPr>
              <a:t>Assignment:</a:t>
            </a:r>
          </a:p>
          <a:p>
            <a:r>
              <a:rPr lang="en-US" sz="2000" dirty="0" smtClean="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smtClean="0">
                <a:latin typeface="Arial" panose="020B0604020202020204" pitchFamily="34" charset="0"/>
                <a:ea typeface="Roboto" pitchFamily="2" charset="0"/>
                <a:cs typeface="Arial" panose="020B0604020202020204" pitchFamily="34" charset="0"/>
              </a:rPr>
              <a:t>first_day_stuff</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smtClean="0">
                <a:latin typeface="Arial" panose="020B0604020202020204" pitchFamily="34" charset="0"/>
                <a:ea typeface="Roboto" pitchFamily="2" charset="0"/>
                <a:cs typeface="Arial" panose="020B0604020202020204" pitchFamily="34" charset="0"/>
              </a:rPr>
              <a:t>first_day.html</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smtClean="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smtClean="0">
                <a:latin typeface="Arial" panose="020B0604020202020204" pitchFamily="34" charset="0"/>
                <a:ea typeface="Roboto" pitchFamily="2" charset="0"/>
                <a:cs typeface="Arial" panose="020B0604020202020204" pitchFamily="34" charset="0"/>
              </a:rPr>
              <a:t>Activity</a:t>
            </a:r>
            <a:r>
              <a:rPr lang="en-US" i="1" dirty="0" smtClean="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Console Commands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 to Console</a:t>
            </a:r>
            <a:endParaRPr lang="en-US" dirty="0"/>
          </a:p>
        </p:txBody>
      </p:sp>
      <p:sp>
        <p:nvSpPr>
          <p:cNvPr id="5"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Discuss with Neighbors</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HTML</a:t>
            </a:r>
            <a:endParaRPr lang="en-US" dirty="0"/>
          </a:p>
        </p:txBody>
      </p:sp>
    </p:spTree>
    <p:extLst>
      <p:ext uri="{BB962C8B-B14F-4D97-AF65-F5344CB8AC3E}">
        <p14:creationId xmlns:p14="http://schemas.microsoft.com/office/powerpoint/2010/main" val="155865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DEMO</a:t>
            </a:r>
            <a:endParaRPr lang="en-US" dirty="0"/>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smtClean="0">
                <a:latin typeface="Arial" panose="020B0604020202020204" pitchFamily="34" charset="0"/>
                <a:ea typeface="Roboto" panose="02000000000000000000" pitchFamily="2" charset="0"/>
                <a:cs typeface="Arial" panose="020B0604020202020204" pitchFamily="34" charset="0"/>
              </a:rPr>
              <a:t>Instructor: Demo </a:t>
            </a:r>
          </a:p>
          <a:p>
            <a:r>
              <a:rPr lang="en-US" sz="3600" i="1" dirty="0" smtClean="0">
                <a:latin typeface="Arial" panose="020B0604020202020204" pitchFamily="34" charset="0"/>
                <a:ea typeface="Roboto" panose="02000000000000000000" pitchFamily="2" charset="0"/>
                <a:cs typeface="Arial" panose="020B0604020202020204" pitchFamily="34" charset="0"/>
              </a:rPr>
              <a:t>(Basic HTML Doc) </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70168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&gt; YOUR TURN</a:t>
            </a:r>
            <a:endParaRPr lang="en-US" dirty="0"/>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rtlCol="0">
            <a:spAutoFit/>
          </a:bodyPr>
          <a:lstStyle/>
          <a:p>
            <a:r>
              <a:rPr lang="en-US" b="1" dirty="0" smtClean="0">
                <a:latin typeface="Arial" panose="020B0604020202020204" pitchFamily="34" charset="0"/>
                <a:ea typeface="Roboto" pitchFamily="2" charset="0"/>
                <a:cs typeface="Arial" panose="020B0604020202020204" pitchFamily="34" charset="0"/>
              </a:rPr>
              <a:t>Assignment:</a:t>
            </a:r>
          </a:p>
          <a:p>
            <a:r>
              <a:rPr lang="en-US" dirty="0" smtClean="0">
                <a:latin typeface="Arial" panose="020B0604020202020204" pitchFamily="34" charset="0"/>
                <a:ea typeface="Roboto" pitchFamily="2" charset="0"/>
                <a:cs typeface="Arial" panose="020B0604020202020204" pitchFamily="34" charset="0"/>
              </a:rPr>
              <a:t>In </a:t>
            </a:r>
            <a:r>
              <a:rPr lang="en-US" dirty="0">
                <a:latin typeface="Arial" panose="020B0604020202020204" pitchFamily="34" charset="0"/>
                <a:ea typeface="Roboto" pitchFamily="2" charset="0"/>
                <a:cs typeface="Arial" panose="020B0604020202020204" pitchFamily="34" charset="0"/>
              </a:rPr>
              <a:t>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DOCTYPE declaration.</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Head </a:t>
            </a:r>
            <a:r>
              <a:rPr lang="en-US" dirty="0">
                <a:latin typeface="Arial" panose="020B0604020202020204" pitchFamily="34" charset="0"/>
                <a:ea typeface="Roboto" pitchFamily="2" charset="0"/>
                <a:cs typeface="Arial" panose="020B0604020202020204" pitchFamily="34" charset="0"/>
              </a:rPr>
              <a:t>tag with a title </a:t>
            </a:r>
            <a:r>
              <a:rPr lang="en-US" dirty="0" smtClean="0">
                <a:latin typeface="Arial" panose="020B0604020202020204" pitchFamily="34" charset="0"/>
                <a:ea typeface="Roboto" pitchFamily="2" charset="0"/>
                <a:cs typeface="Arial" panose="020B0604020202020204" pitchFamily="34" charset="0"/>
              </a:rPr>
              <a:t>tag.</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H1 </a:t>
            </a:r>
            <a:r>
              <a:rPr lang="en-US" dirty="0">
                <a:latin typeface="Arial" panose="020B0604020202020204" pitchFamily="34" charset="0"/>
                <a:ea typeface="Roboto" pitchFamily="2" charset="0"/>
                <a:cs typeface="Arial" panose="020B0604020202020204" pitchFamily="34" charset="0"/>
              </a:rPr>
              <a:t>tag with a title of your </a:t>
            </a:r>
            <a:r>
              <a:rPr lang="en-US" dirty="0" smtClean="0">
                <a:latin typeface="Arial" panose="020B0604020202020204" pitchFamily="34" charset="0"/>
                <a:ea typeface="Roboto" pitchFamily="2" charset="0"/>
                <a:cs typeface="Arial" panose="020B0604020202020204" pitchFamily="34" charset="0"/>
              </a:rPr>
              <a:t>choice.</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an </a:t>
            </a:r>
            <a:r>
              <a:rPr lang="en-US" dirty="0" smtClean="0">
                <a:latin typeface="Arial" panose="020B0604020202020204" pitchFamily="34" charset="0"/>
                <a:ea typeface="Roboto" pitchFamily="2" charset="0"/>
                <a:cs typeface="Arial" panose="020B0604020202020204" pitchFamily="34" charset="0"/>
              </a:rPr>
              <a:t>image.</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One </a:t>
            </a:r>
            <a:r>
              <a:rPr lang="en-US" dirty="0">
                <a:latin typeface="Arial" panose="020B0604020202020204" pitchFamily="34" charset="0"/>
                <a:ea typeface="Roboto" pitchFamily="2" charset="0"/>
                <a:cs typeface="Arial" panose="020B0604020202020204" pitchFamily="34" charset="0"/>
              </a:rPr>
              <a:t>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r>
              <a:rPr lang="en-US" b="1" dirty="0" smtClean="0">
                <a:latin typeface="Arial" panose="020B0604020202020204" pitchFamily="34" charset="0"/>
                <a:ea typeface="Roboto" pitchFamily="2" charset="0"/>
                <a:cs typeface="Arial" panose="020B0604020202020204" pitchFamily="34" charset="0"/>
              </a:rPr>
              <a:t>:</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ordered list of steps to make a sandwich.</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unordered list of 5 bands/musicians you like.</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 table with 2 columns (animal class, animal name) and have 4 rows of animals </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Use </a:t>
            </a:r>
            <a:r>
              <a:rPr lang="en-US" dirty="0">
                <a:latin typeface="Arial" panose="020B0604020202020204" pitchFamily="34" charset="0"/>
                <a:ea typeface="Roboto" pitchFamily="2" charset="0"/>
                <a:cs typeface="Arial" panose="020B0604020202020204" pitchFamily="34" charset="0"/>
              </a:rPr>
              <a:t>an alternate way of separating links without line breaks.</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 </a:t>
            </a:r>
            <a:r>
              <a:rPr lang="en-US" dirty="0" smtClean="0">
                <a:latin typeface="Arial" panose="020B0604020202020204" pitchFamily="34" charset="0"/>
                <a:ea typeface="Roboto" pitchFamily="2" charset="0"/>
                <a:cs typeface="Arial" panose="020B0604020202020204" pitchFamily="34" charset="0"/>
              </a:rPr>
              <a:t>YouTube </a:t>
            </a:r>
            <a:r>
              <a:rPr lang="en-US" dirty="0">
                <a:latin typeface="Arial" panose="020B0604020202020204" pitchFamily="34" charset="0"/>
                <a:ea typeface="Roboto" pitchFamily="2" charset="0"/>
                <a:cs typeface="Arial" panose="020B0604020202020204" pitchFamily="34" charset="0"/>
              </a:rPr>
              <a:t>video of your favorite band/musician.</a:t>
            </a:r>
          </a:p>
        </p:txBody>
      </p:sp>
    </p:spTree>
    <p:extLst>
      <p:ext uri="{BB962C8B-B14F-4D97-AF65-F5344CB8AC3E}">
        <p14:creationId xmlns:p14="http://schemas.microsoft.com/office/powerpoint/2010/main" val="263229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a:spAutoFit/>
          </a:bodyPr>
          <a:lstStyle/>
          <a:p>
            <a:r>
              <a:rPr lang="en-US" dirty="0">
                <a:hlinkClick r:id="rId4"/>
              </a:rPr>
              <a:t>https://</a:t>
            </a:r>
            <a:r>
              <a:rPr lang="en-US" dirty="0" smtClean="0">
                <a:hlinkClick r:id="rId4"/>
              </a:rPr>
              <a:t>www.youtube.com/watch?v=ieb6Svbc10E&amp;index=1&amp;list=PLgJ8UgkiorCnMLsUevoQRxH8t9bt7ne14</a:t>
            </a:r>
            <a:endParaRPr lang="en-US" dirty="0" smtClean="0"/>
          </a:p>
        </p:txBody>
      </p:sp>
    </p:spTree>
    <p:extLst>
      <p:ext uri="{BB962C8B-B14F-4D97-AF65-F5344CB8AC3E}">
        <p14:creationId xmlns:p14="http://schemas.microsoft.com/office/powerpoint/2010/main" val="711420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How’d it go?</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Tree>
    <p:extLst>
      <p:ext uri="{BB962C8B-B14F-4D97-AF65-F5344CB8AC3E}">
        <p14:creationId xmlns:p14="http://schemas.microsoft.com/office/powerpoint/2010/main" val="94800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pic>
        <p:nvPicPr>
          <p:cNvPr id="1026" name="Picture 2" descr="https://blogassets.jawbone.com/wp-content/uploads/UP3-Ship_BlogOptions_noPay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38200"/>
            <a:ext cx="6553200" cy="3140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2.pcadvisor.co.uk/cmsdata/reviews/3619360/Jawbone-UP3-review-Ap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674"/>
          <a:stretch/>
        </p:blipFill>
        <p:spPr bwMode="auto">
          <a:xfrm>
            <a:off x="5890895" y="2427288"/>
            <a:ext cx="3222625" cy="391447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73985" y="4162622"/>
            <a:ext cx="5726741" cy="1708160"/>
          </a:xfrm>
          <a:prstGeom prst="rect">
            <a:avLst/>
          </a:prstGeom>
        </p:spPr>
        <p:txBody>
          <a:bodyPr wrap="square">
            <a:spAutoFit/>
          </a:bodyPr>
          <a:lstStyle/>
          <a:p>
            <a:pPr marL="685800" indent="-457200">
              <a:spcBef>
                <a:spcPts val="0"/>
              </a:spcBef>
              <a:buFont typeface="Arial" panose="020B0604020202020204" pitchFamily="34" charset="0"/>
              <a:buChar char="•"/>
            </a:pPr>
            <a:r>
              <a:rPr lang="en" sz="3000" b="1" i="1" dirty="0" smtClean="0">
                <a:latin typeface="Arial" panose="020B0604020202020204" pitchFamily="34" charset="0"/>
                <a:ea typeface="Roboto" panose="02000000000000000000" pitchFamily="2" charset="0"/>
                <a:cs typeface="Arial" panose="020B0604020202020204" pitchFamily="34" charset="0"/>
              </a:rPr>
              <a:t>Jawbone UP3 </a:t>
            </a:r>
            <a:r>
              <a:rPr lang="en" sz="3000" i="1" dirty="0" smtClean="0">
                <a:latin typeface="Arial" panose="020B0604020202020204" pitchFamily="34" charset="0"/>
                <a:ea typeface="Roboto" panose="02000000000000000000" pitchFamily="2" charset="0"/>
                <a:cs typeface="Arial" panose="020B0604020202020204" pitchFamily="34" charset="0"/>
              </a:rPr>
              <a:t>a wearable device for tracking heart rate, step count,and more. </a:t>
            </a:r>
            <a:br>
              <a:rPr lang="en" sz="3000" i="1" dirty="0" smtClean="0">
                <a:latin typeface="Arial" panose="020B0604020202020204" pitchFamily="34" charset="0"/>
                <a:ea typeface="Roboto" panose="02000000000000000000" pitchFamily="2" charset="0"/>
                <a:cs typeface="Arial" panose="020B0604020202020204" pitchFamily="34" charset="0"/>
              </a:rPr>
            </a:br>
            <a:r>
              <a:rPr lang="en" sz="1500" dirty="0" smtClean="0">
                <a:latin typeface="Arial" panose="020B0604020202020204" pitchFamily="34" charset="0"/>
                <a:ea typeface="Roboto" panose="02000000000000000000" pitchFamily="2" charset="0"/>
                <a:cs typeface="Arial" panose="020B0604020202020204" pitchFamily="34" charset="0"/>
              </a:rPr>
              <a:t>(lol. It totally </a:t>
            </a:r>
            <a:r>
              <a:rPr lang="en" sz="1500" i="1" dirty="0" smtClean="0">
                <a:latin typeface="Arial" panose="020B0604020202020204" pitchFamily="34" charset="0"/>
                <a:ea typeface="Roboto" panose="02000000000000000000" pitchFamily="2" charset="0"/>
                <a:cs typeface="Arial" panose="020B0604020202020204" pitchFamily="34" charset="0"/>
              </a:rPr>
              <a:t>bombed</a:t>
            </a:r>
            <a:r>
              <a:rPr lang="en" sz="1500" dirty="0" smtClean="0">
                <a:latin typeface="Arial" panose="020B0604020202020204" pitchFamily="34" charset="0"/>
                <a:ea typeface="Roboto" panose="02000000000000000000" pitchFamily="2" charset="0"/>
                <a:cs typeface="Arial" panose="020B0604020202020204" pitchFamily="34" charset="0"/>
              </a:rPr>
              <a:t> in the market)</a:t>
            </a:r>
            <a:endParaRPr lang="en" sz="15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05844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Homework Due: Next Thursday (8/11)</a:t>
            </a:r>
            <a:endParaRPr lang="en-US" dirty="0"/>
          </a:p>
        </p:txBody>
      </p:sp>
      <p:pic>
        <p:nvPicPr>
          <p:cNvPr id="2" name="Picture 1"/>
          <p:cNvPicPr>
            <a:picLocks noChangeAspect="1"/>
          </p:cNvPicPr>
          <p:nvPr/>
        </p:nvPicPr>
        <p:blipFill>
          <a:blip r:embed="rId3"/>
          <a:stretch>
            <a:fillRect/>
          </a:stretch>
        </p:blipFill>
        <p:spPr>
          <a:xfrm>
            <a:off x="0" y="746704"/>
            <a:ext cx="9144000" cy="5364591"/>
          </a:xfrm>
          <a:prstGeom prst="rect">
            <a:avLst/>
          </a:prstGeom>
        </p:spPr>
      </p:pic>
    </p:spTree>
    <p:extLst>
      <p:ext uri="{BB962C8B-B14F-4D97-AF65-F5344CB8AC3E}">
        <p14:creationId xmlns:p14="http://schemas.microsoft.com/office/powerpoint/2010/main" val="489351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Homework “Due”: Next Class</a:t>
            </a:r>
            <a:endParaRPr lang="en-US" dirty="0"/>
          </a:p>
        </p:txBody>
      </p:sp>
      <p:sp>
        <p:nvSpPr>
          <p:cNvPr id="4" name="TextBox 3"/>
          <p:cNvSpPr txBox="1"/>
          <p:nvPr/>
        </p:nvSpPr>
        <p:spPr>
          <a:xfrm>
            <a:off x="304800" y="914400"/>
            <a:ext cx="8686800" cy="5016758"/>
          </a:xfrm>
          <a:prstGeom prst="rect">
            <a:avLst/>
          </a:prstGeom>
          <a:noFill/>
        </p:spPr>
        <p:txBody>
          <a:bodyPr wrap="square"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Read Ahmed’s Keys To Success if you haven’t already. </a:t>
            </a:r>
            <a:r>
              <a:rPr lang="en-US" sz="2000" b="1" i="1" u="sng" dirty="0" smtClean="0">
                <a:latin typeface="Arial" panose="020B0604020202020204" pitchFamily="34" charset="0"/>
                <a:ea typeface="Roboto" pitchFamily="2" charset="0"/>
                <a:cs typeface="Arial" panose="020B0604020202020204" pitchFamily="34" charset="0"/>
              </a:rPr>
              <a:t>Really read it.</a:t>
            </a:r>
          </a:p>
          <a:p>
            <a:pPr marL="285750" indent="-285750">
              <a:buFont typeface="Arial" panose="020B0604020202020204" pitchFamily="34" charset="0"/>
              <a:buChar char="•"/>
            </a:pPr>
            <a:endParaRPr lang="en-US" sz="2000" b="1" i="1" u="sng"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Read Advice from the Previous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 is </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367499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 I’m Most Proud Of…</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111"/>
          <a:stretch/>
        </p:blipFill>
        <p:spPr>
          <a:xfrm>
            <a:off x="0" y="762000"/>
            <a:ext cx="9144000" cy="5410200"/>
          </a:xfrm>
          <a:prstGeom prst="rect">
            <a:avLst/>
          </a:prstGeom>
        </p:spPr>
      </p:pic>
    </p:spTree>
    <p:extLst>
      <p:ext uri="{BB962C8B-B14F-4D97-AF65-F5344CB8AC3E}">
        <p14:creationId xmlns:p14="http://schemas.microsoft.com/office/powerpoint/2010/main" val="2308224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 I’m Most Proud Of…</a:t>
            </a:r>
            <a:endParaRPr lang="en-US" dirty="0"/>
          </a:p>
        </p:txBody>
      </p:sp>
      <p:pic>
        <p:nvPicPr>
          <p:cNvPr id="4" name="Picture 3"/>
          <p:cNvPicPr>
            <a:picLocks noChangeAspect="1"/>
          </p:cNvPicPr>
          <p:nvPr/>
        </p:nvPicPr>
        <p:blipFill>
          <a:blip r:embed="rId3"/>
          <a:stretch>
            <a:fillRect/>
          </a:stretch>
        </p:blipFill>
        <p:spPr>
          <a:xfrm>
            <a:off x="266701" y="914401"/>
            <a:ext cx="4152900" cy="2032326"/>
          </a:xfrm>
          <a:prstGeom prst="rect">
            <a:avLst/>
          </a:prstGeom>
        </p:spPr>
      </p:pic>
      <p:sp>
        <p:nvSpPr>
          <p:cNvPr id="5" name="Rectangle 4"/>
          <p:cNvSpPr/>
          <p:nvPr/>
        </p:nvSpPr>
        <p:spPr>
          <a:xfrm>
            <a:off x="4267200" y="838200"/>
            <a:ext cx="2440615"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WordWars</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6" name="Rectangle 5"/>
          <p:cNvSpPr/>
          <p:nvPr/>
        </p:nvSpPr>
        <p:spPr>
          <a:xfrm>
            <a:off x="4495800" y="1330550"/>
            <a:ext cx="4227055" cy="369332"/>
          </a:xfrm>
          <a:prstGeom prst="rect">
            <a:avLst/>
          </a:prstGeom>
        </p:spPr>
        <p:txBody>
          <a:bodyPr wrap="none">
            <a:spAutoFit/>
          </a:bodyPr>
          <a:lstStyle/>
          <a:p>
            <a:r>
              <a:rPr lang="en-US" dirty="0"/>
              <a:t>http://wordwarsapp.herokuapp.com/game</a:t>
            </a:r>
          </a:p>
        </p:txBody>
      </p:sp>
      <p:pic>
        <p:nvPicPr>
          <p:cNvPr id="7" name="Picture 6"/>
          <p:cNvPicPr>
            <a:picLocks noChangeAspect="1"/>
          </p:cNvPicPr>
          <p:nvPr/>
        </p:nvPicPr>
        <p:blipFill>
          <a:blip r:embed="rId4"/>
          <a:stretch>
            <a:fillRect/>
          </a:stretch>
        </p:blipFill>
        <p:spPr>
          <a:xfrm>
            <a:off x="4815791" y="2353941"/>
            <a:ext cx="3894364" cy="2019300"/>
          </a:xfrm>
          <a:prstGeom prst="rect">
            <a:avLst/>
          </a:prstGeom>
        </p:spPr>
      </p:pic>
      <p:sp>
        <p:nvSpPr>
          <p:cNvPr id="9" name="Rectangle 8"/>
          <p:cNvSpPr/>
          <p:nvPr/>
        </p:nvSpPr>
        <p:spPr>
          <a:xfrm>
            <a:off x="446602" y="3086592"/>
            <a:ext cx="2440615"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Musicality</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675202" y="3578942"/>
            <a:ext cx="3820598" cy="369332"/>
          </a:xfrm>
          <a:prstGeom prst="rect">
            <a:avLst/>
          </a:prstGeom>
        </p:spPr>
        <p:txBody>
          <a:bodyPr wrap="none">
            <a:spAutoFit/>
          </a:bodyPr>
          <a:lstStyle/>
          <a:p>
            <a:r>
              <a:rPr lang="en-US" dirty="0"/>
              <a:t>https://musicalityapp.herokuapp.com/</a:t>
            </a:r>
          </a:p>
        </p:txBody>
      </p:sp>
      <p:pic>
        <p:nvPicPr>
          <p:cNvPr id="11" name="Picture 10"/>
          <p:cNvPicPr>
            <a:picLocks noChangeAspect="1"/>
          </p:cNvPicPr>
          <p:nvPr/>
        </p:nvPicPr>
        <p:blipFill>
          <a:blip r:embed="rId5"/>
          <a:stretch>
            <a:fillRect/>
          </a:stretch>
        </p:blipFill>
        <p:spPr>
          <a:xfrm>
            <a:off x="458501" y="4272805"/>
            <a:ext cx="3808699" cy="2042951"/>
          </a:xfrm>
          <a:prstGeom prst="rect">
            <a:avLst/>
          </a:prstGeom>
        </p:spPr>
      </p:pic>
      <p:sp>
        <p:nvSpPr>
          <p:cNvPr id="12" name="Rectangle 11"/>
          <p:cNvSpPr/>
          <p:nvPr/>
        </p:nvSpPr>
        <p:spPr>
          <a:xfrm>
            <a:off x="4445001" y="4765450"/>
            <a:ext cx="2793999"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WithnReach</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13" name="Rectangle 12"/>
          <p:cNvSpPr/>
          <p:nvPr/>
        </p:nvSpPr>
        <p:spPr>
          <a:xfrm>
            <a:off x="4673601" y="5257800"/>
            <a:ext cx="3221972" cy="369332"/>
          </a:xfrm>
          <a:prstGeom prst="rect">
            <a:avLst/>
          </a:prstGeom>
        </p:spPr>
        <p:txBody>
          <a:bodyPr wrap="none">
            <a:spAutoFit/>
          </a:bodyPr>
          <a:lstStyle/>
          <a:p>
            <a:r>
              <a:rPr lang="en-US" dirty="0"/>
              <a:t>http://45.63.12.88/withinreach/</a:t>
            </a:r>
          </a:p>
        </p:txBody>
      </p:sp>
    </p:spTree>
    <p:extLst>
      <p:ext uri="{BB962C8B-B14F-4D97-AF65-F5344CB8AC3E}">
        <p14:creationId xmlns:p14="http://schemas.microsoft.com/office/powerpoint/2010/main" val="3633765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 I’m Most Proud Of…</a:t>
            </a:r>
            <a:endParaRPr lang="en-US" dirty="0"/>
          </a:p>
        </p:txBody>
      </p:sp>
      <p:sp>
        <p:nvSpPr>
          <p:cNvPr id="5" name="Rectangle 4"/>
          <p:cNvSpPr/>
          <p:nvPr/>
        </p:nvSpPr>
        <p:spPr>
          <a:xfrm>
            <a:off x="4267200" y="838200"/>
            <a:ext cx="3048000"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Hotfix Engine</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6" name="Rectangle 5"/>
          <p:cNvSpPr/>
          <p:nvPr/>
        </p:nvSpPr>
        <p:spPr>
          <a:xfrm>
            <a:off x="4495800" y="1330550"/>
            <a:ext cx="4227055" cy="369332"/>
          </a:xfrm>
          <a:prstGeom prst="rect">
            <a:avLst/>
          </a:prstGeom>
        </p:spPr>
        <p:txBody>
          <a:bodyPr wrap="none">
            <a:spAutoFit/>
          </a:bodyPr>
          <a:lstStyle/>
          <a:p>
            <a:r>
              <a:rPr lang="en-US" dirty="0"/>
              <a:t>http://hotfixengine.herokuapp.com/game/</a:t>
            </a:r>
          </a:p>
        </p:txBody>
      </p:sp>
      <p:sp>
        <p:nvSpPr>
          <p:cNvPr id="9" name="Rectangle 8"/>
          <p:cNvSpPr/>
          <p:nvPr/>
        </p:nvSpPr>
        <p:spPr>
          <a:xfrm>
            <a:off x="446602" y="2971800"/>
            <a:ext cx="3998399"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Coders Who Lift()</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675202" y="3464150"/>
            <a:ext cx="3820598" cy="369332"/>
          </a:xfrm>
          <a:prstGeom prst="rect">
            <a:avLst/>
          </a:prstGeom>
        </p:spPr>
        <p:txBody>
          <a:bodyPr wrap="none">
            <a:spAutoFit/>
          </a:bodyPr>
          <a:lstStyle/>
          <a:p>
            <a:r>
              <a:rPr lang="en-US" dirty="0"/>
              <a:t>https://coderswholift.herokuapp.com/</a:t>
            </a:r>
          </a:p>
        </p:txBody>
      </p:sp>
      <p:sp>
        <p:nvSpPr>
          <p:cNvPr id="12" name="Rectangle 11"/>
          <p:cNvSpPr/>
          <p:nvPr/>
        </p:nvSpPr>
        <p:spPr>
          <a:xfrm>
            <a:off x="4445001" y="4927552"/>
            <a:ext cx="2793999" cy="553998"/>
          </a:xfrm>
          <a:prstGeom prst="rect">
            <a:avLst/>
          </a:prstGeom>
        </p:spPr>
        <p:txBody>
          <a:bodyPr wrap="square">
            <a:spAutoFit/>
          </a:bodyPr>
          <a:lstStyle/>
          <a:p>
            <a:pPr marL="228600">
              <a:spcBef>
                <a:spcPts val="0"/>
              </a:spcBef>
            </a:pPr>
            <a:r>
              <a:rPr lang="en" sz="3000" i="1" u="sng" dirty="0" smtClean="0">
                <a:latin typeface="Arial" panose="020B0604020202020204" pitchFamily="34" charset="0"/>
                <a:ea typeface="Roboto" panose="02000000000000000000" pitchFamily="2" charset="0"/>
                <a:cs typeface="Arial" panose="020B0604020202020204" pitchFamily="34" charset="0"/>
              </a:rPr>
              <a:t>TrendGetter</a:t>
            </a:r>
            <a:endParaRPr lang="en" sz="1500" i="1" u="sng" dirty="0">
              <a:latin typeface="Arial" panose="020B0604020202020204" pitchFamily="34" charset="0"/>
              <a:ea typeface="Roboto" panose="02000000000000000000" pitchFamily="2" charset="0"/>
              <a:cs typeface="Arial" panose="020B0604020202020204" pitchFamily="34" charset="0"/>
            </a:endParaRPr>
          </a:p>
        </p:txBody>
      </p:sp>
      <p:sp>
        <p:nvSpPr>
          <p:cNvPr id="13" name="Rectangle 12"/>
          <p:cNvSpPr/>
          <p:nvPr/>
        </p:nvSpPr>
        <p:spPr>
          <a:xfrm>
            <a:off x="4673601" y="5419902"/>
            <a:ext cx="3493842" cy="369332"/>
          </a:xfrm>
          <a:prstGeom prst="rect">
            <a:avLst/>
          </a:prstGeom>
        </p:spPr>
        <p:txBody>
          <a:bodyPr wrap="none">
            <a:spAutoFit/>
          </a:bodyPr>
          <a:lstStyle/>
          <a:p>
            <a:r>
              <a:rPr lang="en-US" dirty="0"/>
              <a:t>http://trendgetter.herokuapp.com/</a:t>
            </a:r>
          </a:p>
        </p:txBody>
      </p:sp>
      <p:pic>
        <p:nvPicPr>
          <p:cNvPr id="3" name="Picture 2"/>
          <p:cNvPicPr>
            <a:picLocks noChangeAspect="1"/>
          </p:cNvPicPr>
          <p:nvPr/>
        </p:nvPicPr>
        <p:blipFill>
          <a:blip r:embed="rId3"/>
          <a:stretch>
            <a:fillRect/>
          </a:stretch>
        </p:blipFill>
        <p:spPr>
          <a:xfrm>
            <a:off x="4724400" y="2192232"/>
            <a:ext cx="3527298" cy="2383062"/>
          </a:xfrm>
          <a:prstGeom prst="rect">
            <a:avLst/>
          </a:prstGeom>
        </p:spPr>
      </p:pic>
      <p:pic>
        <p:nvPicPr>
          <p:cNvPr id="8" name="Picture 7"/>
          <p:cNvPicPr>
            <a:picLocks noChangeAspect="1"/>
          </p:cNvPicPr>
          <p:nvPr/>
        </p:nvPicPr>
        <p:blipFill>
          <a:blip r:embed="rId4"/>
          <a:stretch>
            <a:fillRect/>
          </a:stretch>
        </p:blipFill>
        <p:spPr>
          <a:xfrm>
            <a:off x="484702" y="786800"/>
            <a:ext cx="3864299" cy="1852612"/>
          </a:xfrm>
          <a:prstGeom prst="rect">
            <a:avLst/>
          </a:prstGeom>
        </p:spPr>
      </p:pic>
      <p:pic>
        <p:nvPicPr>
          <p:cNvPr id="14" name="Picture 13"/>
          <p:cNvPicPr>
            <a:picLocks noChangeAspect="1"/>
          </p:cNvPicPr>
          <p:nvPr/>
        </p:nvPicPr>
        <p:blipFill>
          <a:blip r:embed="rId5"/>
          <a:stretch>
            <a:fillRect/>
          </a:stretch>
        </p:blipFill>
        <p:spPr>
          <a:xfrm>
            <a:off x="662414" y="4206428"/>
            <a:ext cx="3769887" cy="1866900"/>
          </a:xfrm>
          <a:prstGeom prst="rect">
            <a:avLst/>
          </a:prstGeom>
        </p:spPr>
      </p:pic>
    </p:spTree>
    <p:extLst>
      <p:ext uri="{BB962C8B-B14F-4D97-AF65-F5344CB8AC3E}">
        <p14:creationId xmlns:p14="http://schemas.microsoft.com/office/powerpoint/2010/main" val="25378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12362</TotalTime>
  <Words>1746</Words>
  <Application>Microsoft Macintosh PowerPoint</Application>
  <PresentationFormat>On-screen Show (4:3)</PresentationFormat>
  <Paragraphs>432</Paragraphs>
  <Slides>61</Slides>
  <Notes>51</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61</vt:i4>
      </vt:variant>
    </vt:vector>
  </HeadingPairs>
  <TitlesOfParts>
    <vt:vector size="72" baseType="lpstr">
      <vt:lpstr>Calibri</vt:lpstr>
      <vt:lpstr>Calibri Light</vt:lpstr>
      <vt:lpstr>Roboto</vt:lpstr>
      <vt:lpstr>Wingdings</vt:lpstr>
      <vt:lpstr>Arial</vt:lpstr>
      <vt:lpstr>UCF - Theme</vt:lpstr>
      <vt:lpstr>Custom Design</vt:lpstr>
      <vt:lpstr>Rutgers - Theme</vt:lpstr>
      <vt:lpstr>Unbranded</vt:lpstr>
      <vt:lpstr>UTAustin</vt:lpstr>
      <vt:lpstr>UCLA</vt:lpstr>
      <vt:lpstr>The Zen of Coding</vt:lpstr>
      <vt:lpstr>Quick Introductions! (30 seconds)</vt:lpstr>
      <vt:lpstr>Our All-Star TAs</vt:lpstr>
      <vt:lpstr>Instructor = … ?</vt:lpstr>
      <vt:lpstr>Things I’ve Worked On…</vt:lpstr>
      <vt:lpstr>Things I’ve Worked On…</vt:lpstr>
      <vt:lpstr>Thing I’m Most Proud Of…</vt:lpstr>
      <vt:lpstr>Thing I’m Most Proud Of…</vt:lpstr>
      <vt:lpstr>Thing I’m Most Proud Of…</vt:lpstr>
      <vt:lpstr>On Goals…</vt:lpstr>
      <vt:lpstr>Your Goals...</vt:lpstr>
      <vt:lpstr>Your Goals...</vt:lpstr>
      <vt:lpstr>Your Goal = Our Goal</vt:lpstr>
      <vt:lpstr>Support Team</vt:lpstr>
      <vt:lpstr>But Remember…</vt:lpstr>
      <vt:lpstr>On Keys To Success…</vt:lpstr>
      <vt:lpstr>Attitude is Everything!</vt:lpstr>
      <vt:lpstr>Don’t Be This Guy…</vt:lpstr>
      <vt:lpstr>This Should Be You.</vt:lpstr>
      <vt:lpstr>Our Mantra for Today and Beyond…</vt:lpstr>
      <vt:lpstr>Our Mantra for Today and Beyond…</vt:lpstr>
      <vt:lpstr>PowerPoint Presentation</vt:lpstr>
      <vt:lpstr>The Path of Learning</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Today’s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What You’ll be Learning…</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INSTRUCTOR DEMO</vt:lpstr>
      <vt:lpstr>&gt; YOUR TURN</vt:lpstr>
      <vt:lpstr>YouTube Video Walkthrough!</vt:lpstr>
      <vt:lpstr>&lt;title&gt; Intro to HTML &lt;/title&gt;</vt:lpstr>
      <vt:lpstr>Homework!</vt:lpstr>
      <vt:lpstr>Homework Due: Next Thursday (8/11)</vt:lpstr>
      <vt:lpstr>Homework “Due”: Next Class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1433</cp:revision>
  <cp:lastPrinted>2016-01-30T16:23:56Z</cp:lastPrinted>
  <dcterms:created xsi:type="dcterms:W3CDTF">2015-01-20T17:19:00Z</dcterms:created>
  <dcterms:modified xsi:type="dcterms:W3CDTF">2016-08-02T22:11:25Z</dcterms:modified>
</cp:coreProperties>
</file>